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77" r:id="rId10"/>
    <p:sldId id="276" r:id="rId11"/>
    <p:sldId id="263" r:id="rId12"/>
    <p:sldId id="264" r:id="rId13"/>
    <p:sldId id="279" r:id="rId14"/>
    <p:sldId id="280" r:id="rId15"/>
    <p:sldId id="286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109B5-2B73-4806-A2EA-B806AB1C7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638968-04A4-4AF8-8A0B-8F2808DFB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15121A-ACC1-4815-ABFE-D7C6E777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880-5B36-45C4-BF77-323B94818D4A}" type="datetimeFigureOut">
              <a:rPr lang="es-AR" smtClean="0"/>
              <a:t>2/11/2020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A4939F-E61D-4F02-8438-6433159C9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CAB81F-64DF-4CD2-A1D1-1EC51DE3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D604-5163-495E-948B-85E25CBB0FF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012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BD8ED-7C3C-4B0D-AFB6-279CC37C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5ECB0-7CA2-4977-85CF-F44F0BF08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118CE0-11F3-49C2-8587-04AE7ED3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880-5B36-45C4-BF77-323B94818D4A}" type="datetimeFigureOut">
              <a:rPr lang="es-AR" smtClean="0"/>
              <a:t>2/11/2020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079C3E-AE15-41F9-B14A-A17F7551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3A141E-12F6-4FDF-8276-D14410EB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D604-5163-495E-948B-85E25CBB0FF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947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848210-D1F2-4929-8071-7724A31E3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E55998-39D7-4F74-8C44-9F53E6955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733088-582A-4C0A-86D7-EEC37471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880-5B36-45C4-BF77-323B94818D4A}" type="datetimeFigureOut">
              <a:rPr lang="es-AR" smtClean="0"/>
              <a:t>2/11/2020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90212D-1E88-4349-9E13-835F416D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1DDA9E-ADC0-403D-9BDD-67D08319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D604-5163-495E-948B-85E25CBB0FF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136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BD22B-158D-4837-9931-003475F5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C4AC6-6F26-463D-A19C-DF794604B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002605-A47E-4BF2-9374-3AE347D7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880-5B36-45C4-BF77-323B94818D4A}" type="datetimeFigureOut">
              <a:rPr lang="es-AR" smtClean="0"/>
              <a:t>2/11/2020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C5E31-0EDF-4AEE-BFF3-855B2C4E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E203AB-C83C-4DF9-8E35-B3C47D5B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D604-5163-495E-948B-85E25CBB0FF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013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51FA9-A39D-4063-8D71-A3D84A7D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4E52A0-3E0D-4082-8F83-4B1DBEA26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45E1E-28E2-4243-89EF-ADAE2CDB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880-5B36-45C4-BF77-323B94818D4A}" type="datetimeFigureOut">
              <a:rPr lang="es-AR" smtClean="0"/>
              <a:t>2/11/2020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7E2174-0826-4D33-BFDE-35F4D7F0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F87DF2-ED1B-45CD-BD6C-C5EFA6B8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D604-5163-495E-948B-85E25CBB0FF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358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5C7A9-40B4-41AC-8ACF-ECE4A663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8F2D5A-2CA0-4019-9F56-922081A52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CF6CF2-4F37-42B4-8168-60B567ABE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6726F7-4658-4E13-AEF7-25960B38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880-5B36-45C4-BF77-323B94818D4A}" type="datetimeFigureOut">
              <a:rPr lang="es-AR" smtClean="0"/>
              <a:t>2/11/2020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33D52C-C07C-4A63-8C8B-744E258D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942EFB-3CF5-4622-B973-F54CE6EB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D604-5163-495E-948B-85E25CBB0FF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564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1FEBE-E47E-4A19-9E8E-1F433721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A78BF7-9978-4761-BCD1-7976F8B4D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75AD2E-09B2-46A6-BE9B-A8747B658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EE8F09-7B56-4ED2-8BD6-BB814E23D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8157FD-8CD7-4E82-AA09-26B62CF37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D7995A-2F08-4394-8560-AB016097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880-5B36-45C4-BF77-323B94818D4A}" type="datetimeFigureOut">
              <a:rPr lang="es-AR" smtClean="0"/>
              <a:t>2/11/2020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1F52A1D-AEC4-4667-9D96-8C6BDEC0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A6AE8F-5234-4AED-9B2E-345ABFDE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D604-5163-495E-948B-85E25CBB0FF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174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3043A-DBE0-4264-9FDC-1DE11D3F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2A9365-AD72-4931-A0E5-2CB3CB97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880-5B36-45C4-BF77-323B94818D4A}" type="datetimeFigureOut">
              <a:rPr lang="es-AR" smtClean="0"/>
              <a:t>2/11/2020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3F9675-A162-49E5-BABA-61934787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86EA38-8902-4C83-93B3-0B1CE6DB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D604-5163-495E-948B-85E25CBB0FF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173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B1AD14-3AC9-409E-9305-57896BA0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880-5B36-45C4-BF77-323B94818D4A}" type="datetimeFigureOut">
              <a:rPr lang="es-AR" smtClean="0"/>
              <a:t>2/11/2020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AB9880-8862-4E2B-ADBC-B33C3E97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86DD15-DA62-46FE-80C4-9D21A7C9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D604-5163-495E-948B-85E25CBB0FF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203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65F68-AE2F-4FA4-97CE-425D7C28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2A4C0-DD97-42BA-B092-459FEA9BD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FABA88-66AF-4F2B-83B4-0D44BA653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7C3147-638A-42D6-A3FA-C4111DB1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880-5B36-45C4-BF77-323B94818D4A}" type="datetimeFigureOut">
              <a:rPr lang="es-AR" smtClean="0"/>
              <a:t>2/11/2020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0C361D-8E2F-4CC4-A499-5D6D627C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14082-514C-493E-8E7A-ADB43BAE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D604-5163-495E-948B-85E25CBB0FF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17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434B3-07C1-4E0C-8840-47BED61FC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A4B557-9606-4AD4-B3DD-E3192B0F6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B2BA12-EB15-4336-A75E-D3835A98A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608DEA-744E-4C91-968C-86E12C9A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880-5B36-45C4-BF77-323B94818D4A}" type="datetimeFigureOut">
              <a:rPr lang="es-AR" smtClean="0"/>
              <a:t>2/11/2020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B60F86-13B9-4A71-A9BB-D5123BF6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C6C3AB-6A45-42AC-A25B-2144AB53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D604-5163-495E-948B-85E25CBB0FF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15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CA1CDD-BBA9-4358-9CDF-6C8F976B1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F8B2D2-3012-49FE-84C4-D5C647C4A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823899-EF6F-42C8-8BFA-B7E1D36A9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70880-5B36-45C4-BF77-323B94818D4A}" type="datetimeFigureOut">
              <a:rPr lang="es-AR" smtClean="0"/>
              <a:t>2/11/2020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552C64-7904-4EE7-9672-008C2BCF0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E8088A-901D-46AE-A3DD-4EEAB25B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6D604-5163-495E-948B-85E25CBB0FF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8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ei.cajaodo.org.ar/COMEI_GAM_PROD/servlet/com.comeigamprepro.gamremotelogin?4fe5ff7495bf432e917ec74975174a04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hyperlink" Target="http://www.comei.org.a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8F52C7-DD62-49D8-984B-1775ABC4ACFA}"/>
              </a:ext>
            </a:extLst>
          </p:cNvPr>
          <p:cNvSpPr txBox="1"/>
          <p:nvPr/>
        </p:nvSpPr>
        <p:spPr>
          <a:xfrm>
            <a:off x="2213113" y="2068681"/>
            <a:ext cx="7765774" cy="335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MX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INGRESO AL SISTEMA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"/>
            </a:pPr>
            <a:endParaRPr lang="es-A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MX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CARGA DE AUTORIZACIONES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"/>
            </a:pPr>
            <a:endParaRPr lang="es-A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MX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CONSUMO DE SESIONES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C3BEC8-8A32-4423-9ADB-79EBE1F84449}"/>
              </a:ext>
            </a:extLst>
          </p:cNvPr>
          <p:cNvSpPr txBox="1"/>
          <p:nvPr/>
        </p:nvSpPr>
        <p:spPr>
          <a:xfrm>
            <a:off x="2915478" y="553054"/>
            <a:ext cx="6361044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 SISTEMA COMEI</a:t>
            </a:r>
            <a:endParaRPr lang="es-AR" sz="4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9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721B8EEB-BAA3-40B0-AD8E-3D61A265307E}"/>
              </a:ext>
            </a:extLst>
          </p:cNvPr>
          <p:cNvGrpSpPr/>
          <p:nvPr/>
        </p:nvGrpSpPr>
        <p:grpSpPr>
          <a:xfrm>
            <a:off x="510030" y="263873"/>
            <a:ext cx="11171936" cy="373245"/>
            <a:chOff x="450569" y="2758829"/>
            <a:chExt cx="10734261" cy="472109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FB5524C0-AB4D-4ED6-8D0E-56DA5B618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1586" y="2758829"/>
              <a:ext cx="335757" cy="335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8E75EC6-C06A-4264-9779-694804F9A2E5}"/>
                </a:ext>
              </a:extLst>
            </p:cNvPr>
            <p:cNvSpPr txBox="1"/>
            <p:nvPr/>
          </p:nvSpPr>
          <p:spPr>
            <a:xfrm>
              <a:off x="450569" y="2763778"/>
              <a:ext cx="10734261" cy="467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rgbClr val="FF0000"/>
                  </a:solidFill>
                </a:rPr>
                <a:t>4-</a:t>
              </a:r>
              <a:r>
                <a:rPr lang="es-AR" dirty="0"/>
                <a:t> Luego se debe cargar nuevamente el numero de Matricula Provincial del profesional, hacer </a:t>
              </a:r>
              <a:r>
                <a:rPr lang="es-AR" dirty="0" err="1"/>
                <a:t>click</a:t>
              </a:r>
              <a:r>
                <a:rPr lang="es-AR" dirty="0"/>
                <a:t> en el botón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9AFB76C-61BB-40DB-A496-77800BC27CFB}"/>
              </a:ext>
            </a:extLst>
          </p:cNvPr>
          <p:cNvSpPr txBox="1"/>
          <p:nvPr/>
        </p:nvSpPr>
        <p:spPr>
          <a:xfrm>
            <a:off x="510030" y="1558402"/>
            <a:ext cx="11171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5-</a:t>
            </a:r>
            <a:r>
              <a:rPr lang="es-AR" dirty="0"/>
              <a:t> Por último, en “Ingreso de Prestaciones” que se encuentra al final de la planilla, </a:t>
            </a:r>
            <a:r>
              <a:rPr lang="es-MX" dirty="0">
                <a:latin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prestador seleccionará la práctica y en cantidad de sesiones debe colocar 10 (diez) que representa al 1er modulo de 10 sesiones de las 30 anuales que tiene el afiliado.</a:t>
            </a:r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F842FC-6991-4BE4-896D-9321AD0CD2E3}"/>
              </a:ext>
            </a:extLst>
          </p:cNvPr>
          <p:cNvSpPr txBox="1"/>
          <p:nvPr/>
        </p:nvSpPr>
        <p:spPr>
          <a:xfrm>
            <a:off x="734944" y="5370648"/>
            <a:ext cx="10387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no conoce el código de la Práctica, tiene la opción de hacer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flecha indicada con círculo </a:t>
            </a:r>
            <a:r>
              <a:rPr lang="es-MX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ROJO, 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aparecerá la siguiente pantalla:</a:t>
            </a:r>
            <a:endParaRPr lang="es-AR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ED96BCC7-E535-4777-A80F-6AA4CF5F2757}"/>
              </a:ext>
            </a:extLst>
          </p:cNvPr>
          <p:cNvGrpSpPr/>
          <p:nvPr/>
        </p:nvGrpSpPr>
        <p:grpSpPr>
          <a:xfrm>
            <a:off x="677096" y="2482985"/>
            <a:ext cx="10837805" cy="2760572"/>
            <a:chOff x="677096" y="2482985"/>
            <a:chExt cx="10837805" cy="276057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5558051-7903-42DE-91A4-3DDD44A373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210" t="53855" r="3095" b="10946"/>
            <a:stretch/>
          </p:blipFill>
          <p:spPr>
            <a:xfrm>
              <a:off x="677096" y="2482985"/>
              <a:ext cx="10837805" cy="2760572"/>
            </a:xfrm>
            <a:prstGeom prst="rect">
              <a:avLst/>
            </a:prstGeom>
          </p:spPr>
        </p:pic>
        <p:sp>
          <p:nvSpPr>
            <p:cNvPr id="8" name="Diagrama de flujo: conector 7">
              <a:extLst>
                <a:ext uri="{FF2B5EF4-FFF2-40B4-BE49-F238E27FC236}">
                  <a16:creationId xmlns:a16="http://schemas.microsoft.com/office/drawing/2014/main" id="{25F0813B-58FA-4FB2-B127-C98726A1B398}"/>
                </a:ext>
              </a:extLst>
            </p:cNvPr>
            <p:cNvSpPr/>
            <p:nvPr/>
          </p:nvSpPr>
          <p:spPr>
            <a:xfrm>
              <a:off x="3070746" y="3603009"/>
              <a:ext cx="177421" cy="382137"/>
            </a:xfrm>
            <a:prstGeom prst="flowChartConnector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D9DE0876-7348-4973-9737-ADF6A059FB59}"/>
              </a:ext>
            </a:extLst>
          </p:cNvPr>
          <p:cNvGrpSpPr/>
          <p:nvPr/>
        </p:nvGrpSpPr>
        <p:grpSpPr>
          <a:xfrm>
            <a:off x="677097" y="689304"/>
            <a:ext cx="10837805" cy="816912"/>
            <a:chOff x="677097" y="689304"/>
            <a:chExt cx="10837805" cy="816912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C185E3C7-61C2-46F9-89BE-855AB8641F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478" t="41365" r="4269" b="48412"/>
            <a:stretch/>
          </p:blipFill>
          <p:spPr>
            <a:xfrm>
              <a:off x="677097" y="689304"/>
              <a:ext cx="10837805" cy="816912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8CB110F-E2E1-44CC-99D6-3DEBFE4D78BE}"/>
                </a:ext>
              </a:extLst>
            </p:cNvPr>
            <p:cNvSpPr/>
            <p:nvPr/>
          </p:nvSpPr>
          <p:spPr>
            <a:xfrm>
              <a:off x="2091556" y="1168847"/>
              <a:ext cx="1397878" cy="262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>
                  <a:solidFill>
                    <a:schemeClr val="accent5"/>
                  </a:solidFill>
                </a:rPr>
                <a:t>PEREZ JUAN</a:t>
              </a:r>
              <a:endParaRPr lang="es-AR" sz="1100" b="1" dirty="0">
                <a:solidFill>
                  <a:schemeClr val="accent5"/>
                </a:solidFill>
              </a:endParaRP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6A648CAE-2F34-477D-961D-8A7B5C9EDB15}"/>
                </a:ext>
              </a:extLst>
            </p:cNvPr>
            <p:cNvSpPr/>
            <p:nvPr/>
          </p:nvSpPr>
          <p:spPr>
            <a:xfrm>
              <a:off x="1545015" y="1000970"/>
              <a:ext cx="599093" cy="10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>
                  <a:solidFill>
                    <a:schemeClr val="accent5"/>
                  </a:solidFill>
                </a:rPr>
                <a:t>45678</a:t>
              </a:r>
              <a:endParaRPr lang="es-AR" sz="9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93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2592BE-F638-4167-BAB5-DFF21245E129}"/>
              </a:ext>
            </a:extLst>
          </p:cNvPr>
          <p:cNvSpPr txBox="1"/>
          <p:nvPr/>
        </p:nvSpPr>
        <p:spPr>
          <a:xfrm>
            <a:off x="4428477" y="39911"/>
            <a:ext cx="738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En esta pantalla se muestran las prácticas disponibles para seleccionar. Si el Afiliado solicita otra práctica se lo debe direccionar a la Delegación de la Obra Social.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972D50-5B70-4D22-AFA8-5CBC97455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57" t="54041" r="4045" b="10056"/>
          <a:stretch/>
        </p:blipFill>
        <p:spPr>
          <a:xfrm>
            <a:off x="4526507" y="3088112"/>
            <a:ext cx="7383439" cy="19431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A74F191-6F4E-4BA7-8D51-FF65B53AB1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26" t="12918" r="31492" b="9831"/>
          <a:stretch/>
        </p:blipFill>
        <p:spPr>
          <a:xfrm>
            <a:off x="184021" y="52050"/>
            <a:ext cx="4244455" cy="448732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40E411-2D15-4EB8-AA70-36D03ABD58C4}"/>
              </a:ext>
            </a:extLst>
          </p:cNvPr>
          <p:cNvSpPr txBox="1"/>
          <p:nvPr/>
        </p:nvSpPr>
        <p:spPr>
          <a:xfrm>
            <a:off x="4526507" y="1649382"/>
            <a:ext cx="74814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Una vez que el prestador selecciona la práctica de la consulta que solicita el Afiliado, el sistema despliega la siguiente pantalla ya con la prestación seleccionada cargada automáticamente: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1CE69E08-F1A7-41F3-B316-B75F0672F9D5}"/>
              </a:ext>
            </a:extLst>
          </p:cNvPr>
          <p:cNvSpPr/>
          <p:nvPr/>
        </p:nvSpPr>
        <p:spPr>
          <a:xfrm flipH="1">
            <a:off x="4526507" y="963927"/>
            <a:ext cx="705134" cy="348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672A7B32-41EE-4484-9F8F-F9EAD724B269}"/>
              </a:ext>
            </a:extLst>
          </p:cNvPr>
          <p:cNvSpPr/>
          <p:nvPr/>
        </p:nvSpPr>
        <p:spPr>
          <a:xfrm>
            <a:off x="8366077" y="2323836"/>
            <a:ext cx="409433" cy="696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168F061-E082-4141-9762-BACD7289A509}"/>
              </a:ext>
            </a:extLst>
          </p:cNvPr>
          <p:cNvSpPr txBox="1"/>
          <p:nvPr/>
        </p:nvSpPr>
        <p:spPr>
          <a:xfrm>
            <a:off x="-54592" y="4536128"/>
            <a:ext cx="4428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Terminada la selección anterior, el profesional deberá hacer click en el botón     y la práctica seleccionada se carga en la grilla.</a:t>
            </a:r>
          </a:p>
          <a:p>
            <a:r>
              <a:rPr lang="es-AR" dirty="0"/>
              <a:t>Hacer </a:t>
            </a:r>
            <a:r>
              <a:rPr lang="es-AR" dirty="0" err="1"/>
              <a:t>click</a:t>
            </a:r>
            <a:r>
              <a:rPr lang="es-AR" dirty="0"/>
              <a:t> en “Confirmar” para terminar la operación.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0E1D40C-C47D-487E-AEB0-744E31B5C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636" y="4747790"/>
            <a:ext cx="311776" cy="336229"/>
          </a:xfrm>
          <a:prstGeom prst="rect">
            <a:avLst/>
          </a:prstGeom>
        </p:spPr>
      </p:pic>
      <p:sp>
        <p:nvSpPr>
          <p:cNvPr id="16" name="Flecha: doblada hacia arriba 15">
            <a:extLst>
              <a:ext uri="{FF2B5EF4-FFF2-40B4-BE49-F238E27FC236}">
                <a16:creationId xmlns:a16="http://schemas.microsoft.com/office/drawing/2014/main" id="{C1BC12C8-D6AF-421E-A7E5-4F82834046BC}"/>
              </a:ext>
            </a:extLst>
          </p:cNvPr>
          <p:cNvSpPr/>
          <p:nvPr/>
        </p:nvSpPr>
        <p:spPr>
          <a:xfrm rot="16200000" flipH="1" flipV="1">
            <a:off x="824266" y="5926352"/>
            <a:ext cx="723331" cy="755650"/>
          </a:xfrm>
          <a:prstGeom prst="bentUpArrow">
            <a:avLst>
              <a:gd name="adj1" fmla="val 25000"/>
              <a:gd name="adj2" fmla="val 2609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350CFF-5880-47D8-A463-2B4B3802EF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235" t="73149" r="2713" b="10546"/>
          <a:stretch/>
        </p:blipFill>
        <p:spPr>
          <a:xfrm>
            <a:off x="2010771" y="5658677"/>
            <a:ext cx="9810444" cy="10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06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60C6C97-4B8C-45B4-AABF-1DEAA1E7925D}"/>
              </a:ext>
            </a:extLst>
          </p:cNvPr>
          <p:cNvSpPr txBox="1"/>
          <p:nvPr/>
        </p:nvSpPr>
        <p:spPr>
          <a:xfrm>
            <a:off x="2211967" y="152522"/>
            <a:ext cx="7768065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CONSUMO DE SESIONES</a:t>
            </a:r>
            <a:endParaRPr lang="es-A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CB8428-31A8-48C1-8D3F-78982DBADFF4}"/>
              </a:ext>
            </a:extLst>
          </p:cNvPr>
          <p:cNvSpPr txBox="1"/>
          <p:nvPr/>
        </p:nvSpPr>
        <p:spPr>
          <a:xfrm>
            <a:off x="1435270" y="820287"/>
            <a:ext cx="9321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El siguiente paso es indicar la cantidad de sesiones consumidas por el afiliado. Para ello, vamos a “Autorizaciones en Prestador” y dentro de la misma, hacer </a:t>
            </a:r>
            <a:r>
              <a:rPr lang="es-AR" dirty="0" err="1"/>
              <a:t>click</a:t>
            </a:r>
            <a:r>
              <a:rPr lang="es-AR" dirty="0"/>
              <a:t> en el icono “consumir”        :</a:t>
            </a:r>
          </a:p>
        </p:txBody>
      </p:sp>
      <p:pic>
        <p:nvPicPr>
          <p:cNvPr id="1026" name="Picture 2" descr="Consumir">
            <a:extLst>
              <a:ext uri="{FF2B5EF4-FFF2-40B4-BE49-F238E27FC236}">
                <a16:creationId xmlns:a16="http://schemas.microsoft.com/office/drawing/2014/main" id="{F0C67505-4856-4C9B-A4E0-45C1CD81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734" y="1073139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F6D9DBC9-4376-4474-9485-A34CB6E62436}"/>
              </a:ext>
            </a:extLst>
          </p:cNvPr>
          <p:cNvGrpSpPr/>
          <p:nvPr/>
        </p:nvGrpSpPr>
        <p:grpSpPr>
          <a:xfrm>
            <a:off x="965026" y="1559483"/>
            <a:ext cx="10117000" cy="1264918"/>
            <a:chOff x="965026" y="1559483"/>
            <a:chExt cx="10117000" cy="126491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A990CAAA-2F4D-439F-B2C3-6C066E5A7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10" t="67634" r="1349" b="14655"/>
            <a:stretch/>
          </p:blipFill>
          <p:spPr>
            <a:xfrm>
              <a:off x="965026" y="1559483"/>
              <a:ext cx="10117000" cy="1264918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92D4EC7-9A90-4BB1-B174-BDA6738BAEA6}"/>
                </a:ext>
              </a:extLst>
            </p:cNvPr>
            <p:cNvSpPr/>
            <p:nvPr/>
          </p:nvSpPr>
          <p:spPr>
            <a:xfrm>
              <a:off x="5031485" y="2191942"/>
              <a:ext cx="1232682" cy="25696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accent5"/>
                  </a:solidFill>
                </a:rPr>
                <a:t>LOPEZ, CAROLINA</a:t>
              </a:r>
              <a:endParaRPr lang="es-AR" sz="1000" b="1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344C06B-D5F3-4055-B687-8141639BA1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3" t="27010" r="2610" b="39111"/>
          <a:stretch/>
        </p:blipFill>
        <p:spPr>
          <a:xfrm>
            <a:off x="397411" y="4182256"/>
            <a:ext cx="11401750" cy="226351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6CB712-14C0-4590-9728-2AE0B333504E}"/>
              </a:ext>
            </a:extLst>
          </p:cNvPr>
          <p:cNvSpPr txBox="1"/>
          <p:nvPr/>
        </p:nvSpPr>
        <p:spPr>
          <a:xfrm>
            <a:off x="1287846" y="3110270"/>
            <a:ext cx="9321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En la siguiente pantalla el profesional deberá ir consumiendo las sesiones del paciente de a una, a medida que lo va atendiendo. Colocar el “1” en el circulo marcado con VERDE y hacer </a:t>
            </a:r>
            <a:r>
              <a:rPr lang="es-AR" dirty="0" err="1"/>
              <a:t>click</a:t>
            </a:r>
            <a:r>
              <a:rPr lang="es-AR" dirty="0"/>
              <a:t> en “Confirmar”: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F42C19E-4BD4-4B54-930A-130222CED65D}"/>
              </a:ext>
            </a:extLst>
          </p:cNvPr>
          <p:cNvSpPr/>
          <p:nvPr/>
        </p:nvSpPr>
        <p:spPr>
          <a:xfrm>
            <a:off x="9765843" y="5391455"/>
            <a:ext cx="848704" cy="59261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1572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5CA0B1-6B66-4963-9912-5E03A04C8010}"/>
              </a:ext>
            </a:extLst>
          </p:cNvPr>
          <p:cNvSpPr txBox="1"/>
          <p:nvPr/>
        </p:nvSpPr>
        <p:spPr>
          <a:xfrm>
            <a:off x="317289" y="39651"/>
            <a:ext cx="1155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Una </a:t>
            </a:r>
            <a:r>
              <a:rPr lang="es-AR" dirty="0"/>
              <a:t>vez confirmada la sesión consumida, aparecerá la siguiente pantalla en donde el profesional deberá cargar la fecha en la cual atendió a ese afiliado (los demás datos, saldrán cargados automáticamente):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91DCD8-0A8F-44FB-BE4A-AA0ACCFC5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53" b="5212"/>
          <a:stretch/>
        </p:blipFill>
        <p:spPr>
          <a:xfrm>
            <a:off x="1068047" y="713602"/>
            <a:ext cx="10055901" cy="38951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068A05-F391-459B-AB9D-9E81EAFA757A}"/>
              </a:ext>
            </a:extLst>
          </p:cNvPr>
          <p:cNvSpPr txBox="1"/>
          <p:nvPr/>
        </p:nvSpPr>
        <p:spPr>
          <a:xfrm>
            <a:off x="1171300" y="4700977"/>
            <a:ext cx="984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Luego de </a:t>
            </a:r>
            <a:r>
              <a:rPr lang="es-AR" dirty="0"/>
              <a:t>cargar la fecha de atención, hacer </a:t>
            </a:r>
            <a:r>
              <a:rPr lang="es-AR" dirty="0" err="1"/>
              <a:t>click</a:t>
            </a:r>
            <a:r>
              <a:rPr lang="es-AR" dirty="0"/>
              <a:t> en “confirmar” que se encuentra al final de la pantalla: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35C965-2B08-455C-8987-B358CAF37E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4" t="67212" r="2603" b="10918"/>
          <a:stretch/>
        </p:blipFill>
        <p:spPr>
          <a:xfrm>
            <a:off x="1329951" y="5158814"/>
            <a:ext cx="9532097" cy="14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09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5CA0B1-6B66-4963-9912-5E03A04C8010}"/>
              </a:ext>
            </a:extLst>
          </p:cNvPr>
          <p:cNvSpPr txBox="1"/>
          <p:nvPr/>
        </p:nvSpPr>
        <p:spPr>
          <a:xfrm>
            <a:off x="294276" y="63922"/>
            <a:ext cx="1155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 la solapa de “Autorizaciones en Prestador” aparecerá la siguiente pantalla en donde figurará la </a:t>
            </a:r>
            <a:r>
              <a:rPr lang="es-MX" b="1" u="sng" dirty="0">
                <a:solidFill>
                  <a:srgbClr val="FF0000"/>
                </a:solidFill>
              </a:rPr>
              <a:t>autorización</a:t>
            </a:r>
            <a:r>
              <a:rPr lang="es-MX" dirty="0"/>
              <a:t> de las 10 sesiones y el </a:t>
            </a:r>
            <a:r>
              <a:rPr lang="es-MX" b="1" u="sng" dirty="0">
                <a:solidFill>
                  <a:srgbClr val="00B050"/>
                </a:solidFill>
              </a:rPr>
              <a:t>consumo</a:t>
            </a:r>
            <a:r>
              <a:rPr lang="es-MX" dirty="0"/>
              <a:t> de esa sesión consumida por el afiliado:</a:t>
            </a:r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068A05-F391-459B-AB9D-9E81EAFA757A}"/>
              </a:ext>
            </a:extLst>
          </p:cNvPr>
          <p:cNvSpPr txBox="1"/>
          <p:nvPr/>
        </p:nvSpPr>
        <p:spPr>
          <a:xfrm>
            <a:off x="1171300" y="4700977"/>
            <a:ext cx="984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Una </a:t>
            </a:r>
            <a:r>
              <a:rPr lang="es-AR" dirty="0"/>
              <a:t>vez cargada la fecha de </a:t>
            </a:r>
            <a:r>
              <a:rPr lang="es-AR" dirty="0" err="1"/>
              <a:t>aención</a:t>
            </a:r>
            <a:r>
              <a:rPr lang="es-AR" dirty="0"/>
              <a:t>, hacer </a:t>
            </a:r>
            <a:r>
              <a:rPr lang="es-AR" dirty="0" err="1"/>
              <a:t>click</a:t>
            </a:r>
            <a:r>
              <a:rPr lang="es-AR" dirty="0"/>
              <a:t> en “confirmar” que se encuentra al final de la pantalla: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A1ADAB-252D-490D-897A-8BE2DCB99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9" t="14486" b="13900"/>
          <a:stretch/>
        </p:blipFill>
        <p:spPr>
          <a:xfrm>
            <a:off x="73237" y="713278"/>
            <a:ext cx="11999495" cy="4908884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F352734-B319-4EE8-96A0-C50D0A7A7039}"/>
              </a:ext>
            </a:extLst>
          </p:cNvPr>
          <p:cNvCxnSpPr/>
          <p:nvPr/>
        </p:nvCxnSpPr>
        <p:spPr>
          <a:xfrm>
            <a:off x="9241650" y="4572000"/>
            <a:ext cx="6096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80C2FEB-8AB9-418E-829F-5BF12C46B487}"/>
              </a:ext>
            </a:extLst>
          </p:cNvPr>
          <p:cNvCxnSpPr/>
          <p:nvPr/>
        </p:nvCxnSpPr>
        <p:spPr>
          <a:xfrm>
            <a:off x="9292217" y="5189621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4F94C64-30EC-4DF0-A447-5FC3760E535F}"/>
              </a:ext>
            </a:extLst>
          </p:cNvPr>
          <p:cNvSpPr txBox="1"/>
          <p:nvPr/>
        </p:nvSpPr>
        <p:spPr>
          <a:xfrm>
            <a:off x="317290" y="5766430"/>
            <a:ext cx="1174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Los profesionales deben presentar la planilla de firmas de cada afiliado, la documentación respaldatoria en caso de afiliado con discapacidad y los que ya tengan autorización de </a:t>
            </a:r>
            <a:r>
              <a:rPr lang="es-MX" dirty="0" err="1"/>
              <a:t>Conexia</a:t>
            </a:r>
            <a:r>
              <a:rPr lang="es-MX" dirty="0"/>
              <a:t>, la siguen enviando.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7642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5CA0B1-6B66-4963-9912-5E03A04C8010}"/>
              </a:ext>
            </a:extLst>
          </p:cNvPr>
          <p:cNvSpPr txBox="1"/>
          <p:nvPr/>
        </p:nvSpPr>
        <p:spPr>
          <a:xfrm>
            <a:off x="2654275" y="71574"/>
            <a:ext cx="67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Para cerrar la sesión se debe hacer </a:t>
            </a:r>
            <a:r>
              <a:rPr lang="es-MX" dirty="0" err="1"/>
              <a:t>click</a:t>
            </a:r>
            <a:r>
              <a:rPr lang="es-MX" dirty="0"/>
              <a:t> en la parte marcada con </a:t>
            </a:r>
            <a:r>
              <a:rPr lang="es-MX" b="1" dirty="0">
                <a:solidFill>
                  <a:srgbClr val="FF0000"/>
                </a:solidFill>
              </a:rPr>
              <a:t>ROJO</a:t>
            </a:r>
            <a:endParaRPr lang="es-AR" b="1" dirty="0">
              <a:solidFill>
                <a:srgbClr val="FF0000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436AB64-977E-4C9A-B551-9EB5662229BC}"/>
              </a:ext>
            </a:extLst>
          </p:cNvPr>
          <p:cNvGrpSpPr/>
          <p:nvPr/>
        </p:nvGrpSpPr>
        <p:grpSpPr>
          <a:xfrm>
            <a:off x="391232" y="504517"/>
            <a:ext cx="11409528" cy="2279626"/>
            <a:chOff x="0" y="408983"/>
            <a:chExt cx="12078269" cy="2460009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56884929-52EA-4BC7-BB23-332A7019D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112" r="1716" b="50000"/>
            <a:stretch/>
          </p:blipFill>
          <p:spPr>
            <a:xfrm>
              <a:off x="0" y="408983"/>
              <a:ext cx="11982734" cy="2460009"/>
            </a:xfrm>
            <a:prstGeom prst="rect">
              <a:avLst/>
            </a:prstGeom>
          </p:spPr>
        </p:pic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2BA85770-6C65-4F63-9771-37016136D544}"/>
                </a:ext>
              </a:extLst>
            </p:cNvPr>
            <p:cNvSpPr/>
            <p:nvPr/>
          </p:nvSpPr>
          <p:spPr>
            <a:xfrm>
              <a:off x="11586949" y="408983"/>
              <a:ext cx="491320" cy="84661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A12D90FF-C2A7-48EE-B0BD-41CB5E34B8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7" t="14709" r="1493" b="50000"/>
          <a:stretch/>
        </p:blipFill>
        <p:spPr>
          <a:xfrm>
            <a:off x="348016" y="3567297"/>
            <a:ext cx="11495960" cy="27861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B6C579D-4502-4B7B-9C08-ACC8B64AFECC}"/>
              </a:ext>
            </a:extLst>
          </p:cNvPr>
          <p:cNvSpPr txBox="1"/>
          <p:nvPr/>
        </p:nvSpPr>
        <p:spPr>
          <a:xfrm>
            <a:off x="4663383" y="2984183"/>
            <a:ext cx="209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Y luego en el icono </a:t>
            </a:r>
            <a:endParaRPr lang="es-AR" dirty="0"/>
          </a:p>
        </p:txBody>
      </p:sp>
      <p:pic>
        <p:nvPicPr>
          <p:cNvPr id="2050" name="Picture 2" descr="Desconectar usuario">
            <a:extLst>
              <a:ext uri="{FF2B5EF4-FFF2-40B4-BE49-F238E27FC236}">
                <a16:creationId xmlns:a16="http://schemas.microsoft.com/office/drawing/2014/main" id="{EDF51AE4-A510-4897-91D6-FC3FC8A8D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01" y="2994693"/>
            <a:ext cx="326409" cy="32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49F41783-9C8D-48B2-8D36-553BE23F361B}"/>
              </a:ext>
            </a:extLst>
          </p:cNvPr>
          <p:cNvSpPr/>
          <p:nvPr/>
        </p:nvSpPr>
        <p:spPr>
          <a:xfrm rot="2258215">
            <a:off x="11559654" y="3304758"/>
            <a:ext cx="191805" cy="32640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2089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DF7A640-2F86-4C3A-A674-C6D58FBAAF00}"/>
              </a:ext>
            </a:extLst>
          </p:cNvPr>
          <p:cNvSpPr txBox="1"/>
          <p:nvPr/>
        </p:nvSpPr>
        <p:spPr>
          <a:xfrm>
            <a:off x="655982" y="1091428"/>
            <a:ext cx="10880035" cy="136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psicólogos para ingresar al Sistema deberán ir al siguiente link: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https://comei.cajaodo.org.ar/COMEI_GAM_PROD/servlet/com.comeigamprepro.gamremotelogin?4fe5ff7495bf432e917ec74975174a04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bien, entrando a través de la página de COMEI: </a:t>
            </a:r>
            <a:r>
              <a:rPr lang="es-MX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www.comei.org.ar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41F0A479-D429-4C4F-8CFD-B3AAEDCD5303}"/>
              </a:ext>
            </a:extLst>
          </p:cNvPr>
          <p:cNvGrpSpPr/>
          <p:nvPr/>
        </p:nvGrpSpPr>
        <p:grpSpPr>
          <a:xfrm>
            <a:off x="1676399" y="2745621"/>
            <a:ext cx="8839200" cy="3734690"/>
            <a:chOff x="1630017" y="2387815"/>
            <a:chExt cx="8839200" cy="373469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A2D4118-FEDC-45FC-B7D0-D624B3FE5E7C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630017" y="2387815"/>
              <a:ext cx="8839200" cy="3734690"/>
            </a:xfrm>
            <a:prstGeom prst="rect">
              <a:avLst/>
            </a:prstGeom>
          </p:spPr>
        </p:pic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C36A17C9-73F7-4FD8-88DF-5A9938700FD8}"/>
                </a:ext>
              </a:extLst>
            </p:cNvPr>
            <p:cNvSpPr/>
            <p:nvPr/>
          </p:nvSpPr>
          <p:spPr>
            <a:xfrm>
              <a:off x="9144001" y="3154018"/>
              <a:ext cx="861391" cy="2352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845919-7CC0-46BD-A594-28215D61E0EB}"/>
              </a:ext>
            </a:extLst>
          </p:cNvPr>
          <p:cNvSpPr txBox="1"/>
          <p:nvPr/>
        </p:nvSpPr>
        <p:spPr>
          <a:xfrm>
            <a:off x="3452189" y="226213"/>
            <a:ext cx="5287619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INGRESO AL SISTEMA</a:t>
            </a:r>
            <a:endParaRPr lang="es-A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32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67A0967-89B7-4155-9A31-4E11F74B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382" y="457212"/>
            <a:ext cx="60032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Una vez dentro del mismo, se desplegará la siguiente pantalla:</a:t>
            </a:r>
            <a:endParaRPr kumimoji="0" lang="es-AR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Picture 2">
            <a:extLst>
              <a:ext uri="{FF2B5EF4-FFF2-40B4-BE49-F238E27FC236}">
                <a16:creationId xmlns:a16="http://schemas.microsoft.com/office/drawing/2014/main" id="{051105BB-CD5A-4A04-B299-899CFDF8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15" y="1043506"/>
            <a:ext cx="3564368" cy="435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B1E558B-7CC5-40BC-9FFF-FF2A07CDA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966" y="5615524"/>
            <a:ext cx="62180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esta, deberán ingresar USUARIO y CONTRASEÑA enviado por el Consejo Superior y luego hacer </a:t>
            </a:r>
            <a:r>
              <a:rPr kumimoji="0" lang="es-MX" altLang="es-A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kumimoji="0" lang="es-MX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el botón “INGRESAR”.</a:t>
            </a:r>
            <a:endParaRPr kumimoji="0" lang="es-MX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8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037DAA6-E7F4-46BB-B5AF-554C3365D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992" y="336137"/>
            <a:ext cx="90980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 ingresar por primera vez, el sistema le solicitará el cambio de contraseña (preferentemente que sea la MP de cada profesional, por cualquier problema que surja y haya que solucionarlo). Esta es la pantalla que saldrá al momento de cambiar la contraseña de acceso:</a:t>
            </a:r>
            <a:endParaRPr kumimoji="0" lang="es-AR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49" name="Marcador de contenido 4">
            <a:extLst>
              <a:ext uri="{FF2B5EF4-FFF2-40B4-BE49-F238E27FC236}">
                <a16:creationId xmlns:a16="http://schemas.microsoft.com/office/drawing/2014/main" id="{3BD52F1B-22BD-4B76-AE4D-A074D8EC9CE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05" y="1510999"/>
            <a:ext cx="4131385" cy="389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B4AE350-1A85-4990-8658-716D57193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48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0FC8981-2D19-4668-BD71-9902A1166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61" y="5744561"/>
            <a:ext cx="106020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AR" dirty="0">
                <a:ea typeface="Calibri" panose="020F0502020204030204" pitchFamily="34" charset="0"/>
                <a:cs typeface="Times New Roman" panose="02020603050405020304" pitchFamily="18" charset="0"/>
              </a:rPr>
              <a:t>Una vez cambiada la contraseña y l</a:t>
            </a:r>
            <a:r>
              <a:rPr kumimoji="0" lang="es-MX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uego de hacer </a:t>
            </a:r>
            <a:r>
              <a:rPr kumimoji="0" lang="es-MX" altLang="es-A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kumimoji="0" lang="es-MX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 “CONFIRM”, el sistema mostrará la siguiente pantalla:</a:t>
            </a:r>
            <a:endParaRPr kumimoji="0" lang="es-AR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405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Imagen 6">
            <a:extLst>
              <a:ext uri="{FF2B5EF4-FFF2-40B4-BE49-F238E27FC236}">
                <a16:creationId xmlns:a16="http://schemas.microsoft.com/office/drawing/2014/main" id="{04454C15-4438-4B56-94E6-E82A7969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13805" r="2460" b="38820"/>
          <a:stretch>
            <a:fillRect/>
          </a:stretch>
        </p:blipFill>
        <p:spPr bwMode="auto">
          <a:xfrm>
            <a:off x="524246" y="198784"/>
            <a:ext cx="11143508" cy="30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1444847-CE9D-4CB1-A84F-AC59BFA46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2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7A90A5-D6E3-4408-832B-DB46816BF966}"/>
              </a:ext>
            </a:extLst>
          </p:cNvPr>
          <p:cNvSpPr txBox="1"/>
          <p:nvPr/>
        </p:nvSpPr>
        <p:spPr>
          <a:xfrm>
            <a:off x="2693502" y="3907363"/>
            <a:ext cx="6804993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MX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CARGA DE AUTORIZACIONES</a:t>
            </a:r>
            <a:endParaRPr lang="es-A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E90B76-DC4E-4066-849A-63329DC6ABC8}"/>
              </a:ext>
            </a:extLst>
          </p:cNvPr>
          <p:cNvSpPr txBox="1"/>
          <p:nvPr/>
        </p:nvSpPr>
        <p:spPr>
          <a:xfrm>
            <a:off x="1136371" y="4913968"/>
            <a:ext cx="991925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hacer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“Validaciones” se abrirá la solapa de “Autorizaciones” y dentro de ella, “Autorizaciones en Prestador”. Se mostrará la siguiente pantalla para ingresar la autorización de atención para el afiliado: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4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90CEC98-367E-4BB2-B295-0777B61CE7ED}"/>
              </a:ext>
            </a:extLst>
          </p:cNvPr>
          <p:cNvGrpSpPr/>
          <p:nvPr/>
        </p:nvGrpSpPr>
        <p:grpSpPr>
          <a:xfrm>
            <a:off x="1180401" y="3670498"/>
            <a:ext cx="9213575" cy="671915"/>
            <a:chOff x="1835427" y="3696649"/>
            <a:chExt cx="8938590" cy="671915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8DDBB33-6774-43C4-AF85-8FBDC6EBDBBB}"/>
                </a:ext>
              </a:extLst>
            </p:cNvPr>
            <p:cNvSpPr txBox="1"/>
            <p:nvPr/>
          </p:nvSpPr>
          <p:spPr>
            <a:xfrm>
              <a:off x="1835427" y="3696649"/>
              <a:ext cx="8938590" cy="671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 esta pantalla el profesional debe seleccionar la opción “Autorización Previa ” que se despliega del </a:t>
              </a:r>
              <a:r>
                <a:rPr lang="es-MX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item</a:t>
              </a:r>
              <a:r>
                <a:rPr lang="es-MX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“Modalidad” y hacer </a:t>
              </a:r>
              <a:r>
                <a:rPr lang="es-MX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click</a:t>
              </a:r>
              <a:r>
                <a:rPr lang="es-MX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en el botón con el signo</a:t>
              </a:r>
              <a:endPara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2039284-1F88-47FB-BDC1-9A53A7E45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1212" y="3992850"/>
              <a:ext cx="348390" cy="375714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3728877A-2187-4B93-BE18-C3A3FB3E00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05" t="50000" r="1560" b="15595"/>
          <a:stretch/>
        </p:blipFill>
        <p:spPr>
          <a:xfrm>
            <a:off x="830615" y="4368564"/>
            <a:ext cx="9709133" cy="2358367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C15D672F-F037-4F8F-9298-B8AD645A8E5C}"/>
              </a:ext>
            </a:extLst>
          </p:cNvPr>
          <p:cNvGrpSpPr/>
          <p:nvPr/>
        </p:nvGrpSpPr>
        <p:grpSpPr>
          <a:xfrm>
            <a:off x="596348" y="92766"/>
            <a:ext cx="10177669" cy="3551582"/>
            <a:chOff x="596348" y="92766"/>
            <a:chExt cx="10177669" cy="3551582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30304C0-67B0-44B1-9044-318ACE08C905}"/>
                </a:ext>
              </a:extLst>
            </p:cNvPr>
            <p:cNvPicPr/>
            <p:nvPr/>
          </p:nvPicPr>
          <p:blipFill rotWithShape="1">
            <a:blip r:embed="rId5"/>
            <a:srcRect t="14432" b="7759"/>
            <a:stretch/>
          </p:blipFill>
          <p:spPr bwMode="auto">
            <a:xfrm>
              <a:off x="596348" y="92766"/>
              <a:ext cx="10177669" cy="35515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0A33FD67-CBB3-44A7-8F4A-47F1353EC456}"/>
                </a:ext>
              </a:extLst>
            </p:cNvPr>
            <p:cNvSpPr/>
            <p:nvPr/>
          </p:nvSpPr>
          <p:spPr>
            <a:xfrm>
              <a:off x="3111062" y="830317"/>
              <a:ext cx="1345324" cy="1261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>
                  <a:solidFill>
                    <a:schemeClr val="accent5"/>
                  </a:solidFill>
                </a:rPr>
                <a:t>PEREZ JUAN </a:t>
              </a:r>
              <a:endParaRPr lang="es-AR" sz="1000" dirty="0">
                <a:solidFill>
                  <a:schemeClr val="accent5"/>
                </a:solidFill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D2B653C-884D-4497-A089-0E1367194C5D}"/>
                </a:ext>
              </a:extLst>
            </p:cNvPr>
            <p:cNvSpPr/>
            <p:nvPr/>
          </p:nvSpPr>
          <p:spPr>
            <a:xfrm>
              <a:off x="6616261" y="830317"/>
              <a:ext cx="1345324" cy="1261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>
                  <a:solidFill>
                    <a:schemeClr val="accent5"/>
                  </a:solidFill>
                </a:rPr>
                <a:t>DISTRITO IX    NECOCHEA</a:t>
              </a:r>
              <a:endParaRPr lang="es-AR" sz="9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074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655D1EF-675E-4B66-AEE9-C5DADD490AE8}"/>
              </a:ext>
            </a:extLst>
          </p:cNvPr>
          <p:cNvSpPr txBox="1"/>
          <p:nvPr/>
        </p:nvSpPr>
        <p:spPr>
          <a:xfrm>
            <a:off x="4316892" y="263260"/>
            <a:ext cx="355820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desplegará la siguiente pantalla: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020B303-7FE5-4031-B007-1C9A07C9D625}"/>
              </a:ext>
            </a:extLst>
          </p:cNvPr>
          <p:cNvSpPr txBox="1"/>
          <p:nvPr/>
        </p:nvSpPr>
        <p:spPr>
          <a:xfrm>
            <a:off x="3264827" y="6297397"/>
            <a:ext cx="5662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En esta planilla deberá cargar los datos circulados en </a:t>
            </a:r>
            <a:r>
              <a:rPr lang="es-AR" b="1" dirty="0">
                <a:solidFill>
                  <a:srgbClr val="FF0000"/>
                </a:solidFill>
              </a:rPr>
              <a:t>Rojo.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818C5B8-15A7-496B-A343-5FF2AD2B672B}"/>
              </a:ext>
            </a:extLst>
          </p:cNvPr>
          <p:cNvGrpSpPr/>
          <p:nvPr/>
        </p:nvGrpSpPr>
        <p:grpSpPr>
          <a:xfrm>
            <a:off x="305561" y="814561"/>
            <a:ext cx="11580871" cy="5228876"/>
            <a:chOff x="305561" y="814561"/>
            <a:chExt cx="11580871" cy="5228876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30C594C-E52F-4F90-BA15-FEAC80898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3" t="13206" r="2241" b="9660"/>
            <a:stretch/>
          </p:blipFill>
          <p:spPr>
            <a:xfrm>
              <a:off x="305561" y="814561"/>
              <a:ext cx="11580871" cy="5228876"/>
            </a:xfrm>
            <a:prstGeom prst="rect">
              <a:avLst/>
            </a:prstGeom>
          </p:spPr>
        </p:pic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0113295D-C32F-4BA5-929B-FBA5F4925939}"/>
                </a:ext>
              </a:extLst>
            </p:cNvPr>
            <p:cNvSpPr/>
            <p:nvPr/>
          </p:nvSpPr>
          <p:spPr>
            <a:xfrm>
              <a:off x="3264827" y="2142667"/>
              <a:ext cx="1487648" cy="33130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22DE47DD-E592-4AA1-91EB-C1D058E99AEB}"/>
                </a:ext>
              </a:extLst>
            </p:cNvPr>
            <p:cNvSpPr txBox="1"/>
            <p:nvPr/>
          </p:nvSpPr>
          <p:spPr>
            <a:xfrm>
              <a:off x="4724051" y="2099164"/>
              <a:ext cx="2915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b="1" dirty="0">
                  <a:solidFill>
                    <a:srgbClr val="FF0000"/>
                  </a:solidFill>
                </a:rPr>
                <a:t>1</a:t>
              </a:r>
              <a:endParaRPr lang="es-AR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D436441C-5DDC-4DB6-9F94-F6402577376B}"/>
                </a:ext>
              </a:extLst>
            </p:cNvPr>
            <p:cNvSpPr txBox="1"/>
            <p:nvPr/>
          </p:nvSpPr>
          <p:spPr>
            <a:xfrm>
              <a:off x="2196545" y="2818472"/>
              <a:ext cx="2915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b="1" dirty="0">
                  <a:solidFill>
                    <a:srgbClr val="FF0000"/>
                  </a:solidFill>
                </a:rPr>
                <a:t>2</a:t>
              </a:r>
              <a:endParaRPr lang="es-AR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4E40DB00-1C88-4F2F-B880-3C2741928865}"/>
                </a:ext>
              </a:extLst>
            </p:cNvPr>
            <p:cNvSpPr/>
            <p:nvPr/>
          </p:nvSpPr>
          <p:spPr>
            <a:xfrm>
              <a:off x="2472404" y="2877254"/>
              <a:ext cx="1222512" cy="27676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BE02A4FC-7E5C-4804-A969-F86D61895600}"/>
                </a:ext>
              </a:extLst>
            </p:cNvPr>
            <p:cNvSpPr/>
            <p:nvPr/>
          </p:nvSpPr>
          <p:spPr>
            <a:xfrm>
              <a:off x="2488096" y="3720557"/>
              <a:ext cx="1222512" cy="33130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F3D9C6CD-E6C0-40AC-A535-D514F6041EF1}"/>
                </a:ext>
              </a:extLst>
            </p:cNvPr>
            <p:cNvSpPr txBox="1"/>
            <p:nvPr/>
          </p:nvSpPr>
          <p:spPr>
            <a:xfrm>
              <a:off x="2240660" y="3680742"/>
              <a:ext cx="2915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b="1" dirty="0">
                  <a:solidFill>
                    <a:srgbClr val="FF0000"/>
                  </a:solidFill>
                </a:rPr>
                <a:t>3</a:t>
              </a:r>
              <a:endParaRPr lang="es-AR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4375EC9A-8EB0-4012-A799-3DEF55AEF78F}"/>
                </a:ext>
              </a:extLst>
            </p:cNvPr>
            <p:cNvSpPr/>
            <p:nvPr/>
          </p:nvSpPr>
          <p:spPr>
            <a:xfrm>
              <a:off x="2532210" y="5554639"/>
              <a:ext cx="1487648" cy="23201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36BEAE10-1916-4DD3-A09B-F2E4C014F899}"/>
                </a:ext>
              </a:extLst>
            </p:cNvPr>
            <p:cNvSpPr/>
            <p:nvPr/>
          </p:nvSpPr>
          <p:spPr>
            <a:xfrm>
              <a:off x="6889530" y="4533550"/>
              <a:ext cx="2391104" cy="33130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>
                  <a:solidFill>
                    <a:schemeClr val="accent5"/>
                  </a:solidFill>
                </a:rPr>
                <a:t>1 - DISTRITO IX – NECOCHEA – BUENOS AIRES</a:t>
              </a:r>
              <a:endParaRPr lang="es-AR" sz="1000" dirty="0">
                <a:solidFill>
                  <a:schemeClr val="accent5"/>
                </a:solidFill>
              </a:endParaRP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B406AB1-145A-4486-BB4E-AF55039C279D}"/>
                </a:ext>
              </a:extLst>
            </p:cNvPr>
            <p:cNvSpPr/>
            <p:nvPr/>
          </p:nvSpPr>
          <p:spPr>
            <a:xfrm>
              <a:off x="10016358" y="4533549"/>
              <a:ext cx="1555532" cy="33130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solidFill>
                    <a:schemeClr val="accent5"/>
                  </a:solidFill>
                </a:rPr>
                <a:t>PEREZ JUAN</a:t>
              </a:r>
              <a:endParaRPr lang="es-AR" sz="11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662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AB3A43-34E6-4084-B21F-903583D42E40}"/>
              </a:ext>
            </a:extLst>
          </p:cNvPr>
          <p:cNvSpPr txBox="1"/>
          <p:nvPr/>
        </p:nvSpPr>
        <p:spPr>
          <a:xfrm>
            <a:off x="450569" y="168875"/>
            <a:ext cx="10734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1-</a:t>
            </a:r>
            <a:r>
              <a:rPr lang="es-AR" dirty="0"/>
              <a:t> Al momento de cargar el número del afiliado, se completará automáticamente nombre, apellido y el Plan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5E18CD-E9F7-4F56-BDE1-82B7A51863E3}"/>
              </a:ext>
            </a:extLst>
          </p:cNvPr>
          <p:cNvSpPr txBox="1"/>
          <p:nvPr/>
        </p:nvSpPr>
        <p:spPr>
          <a:xfrm>
            <a:off x="667569" y="2161716"/>
            <a:ext cx="10734261" cy="64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2-</a:t>
            </a:r>
            <a:r>
              <a:rPr lang="es-AR" dirty="0"/>
              <a:t> En el </a:t>
            </a:r>
            <a:r>
              <a:rPr lang="es-AR" dirty="0" err="1"/>
              <a:t>item</a:t>
            </a:r>
            <a:r>
              <a:rPr lang="es-AR" dirty="0"/>
              <a:t> “Prescriptor” se debe hacer </a:t>
            </a:r>
            <a:r>
              <a:rPr lang="es-AR" dirty="0" err="1"/>
              <a:t>click</a:t>
            </a:r>
            <a:r>
              <a:rPr lang="es-AR" dirty="0"/>
              <a:t> en     , cargar en el recuadro </a:t>
            </a:r>
            <a:r>
              <a:rPr lang="es-AR" b="1" dirty="0">
                <a:solidFill>
                  <a:srgbClr val="00B050"/>
                </a:solidFill>
              </a:rPr>
              <a:t>VERDE</a:t>
            </a:r>
            <a:r>
              <a:rPr lang="es-AR" dirty="0"/>
              <a:t> el numero de Matricula Provincial del profesional y hacer </a:t>
            </a:r>
            <a:r>
              <a:rPr lang="es-AR" dirty="0" err="1"/>
              <a:t>click</a:t>
            </a:r>
            <a:r>
              <a:rPr lang="es-AR" dirty="0"/>
              <a:t> en buscar.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259009-A2E5-4727-8758-B6A17184F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37" y="2194352"/>
            <a:ext cx="282119" cy="2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83AE0B9D-8558-449E-9EA1-086911A498D0}"/>
              </a:ext>
            </a:extLst>
          </p:cNvPr>
          <p:cNvGrpSpPr/>
          <p:nvPr/>
        </p:nvGrpSpPr>
        <p:grpSpPr>
          <a:xfrm>
            <a:off x="3269958" y="2885799"/>
            <a:ext cx="5529485" cy="3864932"/>
            <a:chOff x="3269958" y="2885799"/>
            <a:chExt cx="5529485" cy="3864932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CFE6C396-4C44-4AEB-8A23-DF02F9B33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063" t="14476" r="19023" b="6066"/>
            <a:stretch/>
          </p:blipFill>
          <p:spPr>
            <a:xfrm>
              <a:off x="3269958" y="2885799"/>
              <a:ext cx="5529485" cy="3864932"/>
            </a:xfrm>
            <a:prstGeom prst="rect">
              <a:avLst/>
            </a:prstGeom>
          </p:spPr>
        </p:pic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FEBD3DCA-CE32-47A4-9B88-15B3AD16C07D}"/>
                </a:ext>
              </a:extLst>
            </p:cNvPr>
            <p:cNvSpPr/>
            <p:nvPr/>
          </p:nvSpPr>
          <p:spPr>
            <a:xfrm>
              <a:off x="3525079" y="3816627"/>
              <a:ext cx="1073426" cy="266028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7A7BCC0-5CFE-4FC1-9485-4A37778C53A9}"/>
              </a:ext>
            </a:extLst>
          </p:cNvPr>
          <p:cNvGrpSpPr/>
          <p:nvPr/>
        </p:nvGrpSpPr>
        <p:grpSpPr>
          <a:xfrm>
            <a:off x="1775783" y="538207"/>
            <a:ext cx="8083823" cy="1599756"/>
            <a:chOff x="1775783" y="538207"/>
            <a:chExt cx="8083823" cy="159975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01D6AF9-2FDA-4D28-96D8-10CC29FF18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39" t="18946" r="33418" b="54363"/>
            <a:stretch/>
          </p:blipFill>
          <p:spPr>
            <a:xfrm>
              <a:off x="1775783" y="538207"/>
              <a:ext cx="8083823" cy="1599756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8C35923-5F91-4249-8494-1CDD6796E2CC}"/>
                </a:ext>
              </a:extLst>
            </p:cNvPr>
            <p:cNvSpPr/>
            <p:nvPr/>
          </p:nvSpPr>
          <p:spPr>
            <a:xfrm>
              <a:off x="6366298" y="1736965"/>
              <a:ext cx="1232682" cy="1654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>
                  <a:solidFill>
                    <a:schemeClr val="accent5"/>
                  </a:solidFill>
                </a:rPr>
                <a:t>LOPEZ, CAROLINA</a:t>
              </a:r>
              <a:endParaRPr lang="es-AR" sz="10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765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6568DC6-98D2-4CAF-80D7-0AA3F8C67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38" t="58791" r="46034" b="32754"/>
          <a:stretch/>
        </p:blipFill>
        <p:spPr>
          <a:xfrm>
            <a:off x="4952614" y="4526632"/>
            <a:ext cx="6755942" cy="611966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CBB3F78E-16A6-4EC0-AA94-3ED6791DBDFC}"/>
              </a:ext>
            </a:extLst>
          </p:cNvPr>
          <p:cNvGrpSpPr/>
          <p:nvPr/>
        </p:nvGrpSpPr>
        <p:grpSpPr>
          <a:xfrm>
            <a:off x="576548" y="2023576"/>
            <a:ext cx="3975653" cy="672815"/>
            <a:chOff x="463819" y="3896999"/>
            <a:chExt cx="14683490" cy="672815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A5D4162-F162-4653-977A-E5D5F11C0ABC}"/>
                </a:ext>
              </a:extLst>
            </p:cNvPr>
            <p:cNvSpPr txBox="1"/>
            <p:nvPr/>
          </p:nvSpPr>
          <p:spPr>
            <a:xfrm>
              <a:off x="463819" y="3896999"/>
              <a:ext cx="146834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rgbClr val="FF0000"/>
                  </a:solidFill>
                </a:rPr>
                <a:t>3-</a:t>
              </a:r>
              <a:r>
                <a:rPr lang="es-AR" dirty="0"/>
                <a:t> Luego en el </a:t>
              </a:r>
              <a:r>
                <a:rPr lang="es-AR" dirty="0" err="1"/>
                <a:t>item</a:t>
              </a:r>
              <a:r>
                <a:rPr lang="es-AR" dirty="0"/>
                <a:t> “Diagnostico” presionar        y seleccionar el diagnostico que corresponde al afiliado</a:t>
              </a:r>
            </a:p>
          </p:txBody>
        </p:sp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DEA70063-F9E3-4B61-9968-5890EAB16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777" y="4155555"/>
              <a:ext cx="963888" cy="414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D2A98968-4B4B-4787-8D4B-F305E8A98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94" y="384113"/>
            <a:ext cx="369333" cy="2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35387C3-4A5E-457D-A816-C3D3C1559336}"/>
              </a:ext>
            </a:extLst>
          </p:cNvPr>
          <p:cNvSpPr txBox="1"/>
          <p:nvPr/>
        </p:nvSpPr>
        <p:spPr>
          <a:xfrm>
            <a:off x="682566" y="392023"/>
            <a:ext cx="10734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Una vez seleccionado, hacer </a:t>
            </a:r>
            <a:r>
              <a:rPr lang="es-AR" dirty="0" err="1"/>
              <a:t>click</a:t>
            </a:r>
            <a:r>
              <a:rPr lang="es-AR" dirty="0"/>
              <a:t> en el botón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F90998-113D-4293-97EB-92F3F60329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065" t="13896" r="28261" b="11837"/>
          <a:stretch/>
        </p:blipFill>
        <p:spPr>
          <a:xfrm>
            <a:off x="483444" y="2981624"/>
            <a:ext cx="3975653" cy="3715895"/>
          </a:xfrm>
          <a:prstGeom prst="rect">
            <a:avLst/>
          </a:prstGeom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CADB4A1C-E222-46F7-A39B-88C8AC00C1A7}"/>
              </a:ext>
            </a:extLst>
          </p:cNvPr>
          <p:cNvSpPr/>
          <p:nvPr/>
        </p:nvSpPr>
        <p:spPr>
          <a:xfrm>
            <a:off x="4552201" y="3670852"/>
            <a:ext cx="472093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D7D15A01-1C5A-4648-AD65-C3C0705E0E25}"/>
              </a:ext>
            </a:extLst>
          </p:cNvPr>
          <p:cNvSpPr/>
          <p:nvPr/>
        </p:nvSpPr>
        <p:spPr>
          <a:xfrm>
            <a:off x="7911548" y="3980981"/>
            <a:ext cx="251791" cy="4108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4D8AD12-5003-48A6-A5C3-3D454D2ED4D2}"/>
              </a:ext>
            </a:extLst>
          </p:cNvPr>
          <p:cNvSpPr txBox="1"/>
          <p:nvPr/>
        </p:nvSpPr>
        <p:spPr>
          <a:xfrm>
            <a:off x="5369194" y="3540059"/>
            <a:ext cx="3284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Una vez seleccionado, aparecerá cargado de esta manera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E37F936-9239-45C4-B776-8C809061986D}"/>
              </a:ext>
            </a:extLst>
          </p:cNvPr>
          <p:cNvGrpSpPr/>
          <p:nvPr/>
        </p:nvGrpSpPr>
        <p:grpSpPr>
          <a:xfrm>
            <a:off x="775173" y="813066"/>
            <a:ext cx="10111551" cy="906337"/>
            <a:chOff x="775173" y="813066"/>
            <a:chExt cx="10111551" cy="906337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8BA2821F-7AC8-47DB-82D7-D17C14CFB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041" t="46722" r="2089" b="40704"/>
            <a:stretch/>
          </p:blipFill>
          <p:spPr>
            <a:xfrm>
              <a:off x="775173" y="813066"/>
              <a:ext cx="10111551" cy="906337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C06A33DD-FDEF-456C-8728-EE08EA7942D0}"/>
                </a:ext>
              </a:extLst>
            </p:cNvPr>
            <p:cNvSpPr/>
            <p:nvPr/>
          </p:nvSpPr>
          <p:spPr>
            <a:xfrm>
              <a:off x="1944411" y="1316364"/>
              <a:ext cx="1282263" cy="1949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solidFill>
                    <a:schemeClr val="accent5"/>
                  </a:solidFill>
                </a:rPr>
                <a:t>PEREZ JUAN</a:t>
              </a:r>
              <a:endParaRPr lang="es-AR" sz="1100" dirty="0">
                <a:solidFill>
                  <a:schemeClr val="accent5"/>
                </a:solidFill>
              </a:endParaRP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FD73E7A-F6DE-497A-B24A-30FC221E1EBC}"/>
                </a:ext>
              </a:extLst>
            </p:cNvPr>
            <p:cNvSpPr/>
            <p:nvPr/>
          </p:nvSpPr>
          <p:spPr>
            <a:xfrm>
              <a:off x="1502975" y="1106070"/>
              <a:ext cx="599093" cy="10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>
                  <a:solidFill>
                    <a:schemeClr val="accent5"/>
                  </a:solidFill>
                </a:rPr>
                <a:t>45678</a:t>
              </a:r>
              <a:endParaRPr lang="es-AR" sz="9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635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832</Words>
  <Application>Microsoft Office PowerPoint</Application>
  <PresentationFormat>Panorámica</PresentationFormat>
  <Paragraphs>54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</dc:creator>
  <cp:lastModifiedBy>Rodolfo</cp:lastModifiedBy>
  <cp:revision>48</cp:revision>
  <dcterms:created xsi:type="dcterms:W3CDTF">2020-10-16T15:04:55Z</dcterms:created>
  <dcterms:modified xsi:type="dcterms:W3CDTF">2020-11-02T15:27:12Z</dcterms:modified>
</cp:coreProperties>
</file>